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61" r:id="rId7"/>
    <p:sldId id="262" r:id="rId8"/>
    <p:sldId id="267" r:id="rId9"/>
    <p:sldId id="266" r:id="rId10"/>
    <p:sldId id="265" r:id="rId11"/>
  </p:sldIdLst>
  <p:sldSz cx="14630400" cy="8229600"/>
  <p:notesSz cx="8229600" cy="14630400"/>
  <p:embeddedFontLst>
    <p:embeddedFont>
      <p:font typeface="Lora" pitchFamily="34" charset="0"/>
      <p:bold r:id="rId15"/>
    </p:embeddedFont>
    <p:embeddedFont>
      <p:font typeface="Lora" pitchFamily="34" charset="-122"/>
      <p:bold r:id="rId16"/>
    </p:embeddedFont>
    <p:embeddedFont>
      <p:font typeface="Lora" pitchFamily="34" charset="-12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.png"/><Relationship Id="rId7" Type="http://schemas.openxmlformats.org/officeDocument/2006/relationships/image" Target="../media/image3.pn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9" Type="http://schemas.openxmlformats.org/officeDocument/2006/relationships/image" Target="../media/image8.png"/><Relationship Id="rId18" Type="http://schemas.openxmlformats.org/officeDocument/2006/relationships/image" Target="../media/image3.png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image" Target="../media/image11.png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8.xml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image" Target="../media/image11.png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3.png"/><Relationship Id="rId10" Type="http://schemas.openxmlformats.org/officeDocument/2006/relationships/tags" Target="../tags/tag49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565" y="1960880"/>
            <a:ext cx="7468870" cy="15151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Neuro owo</a:t>
            </a:r>
            <a:endParaRPr lang="en-US" sz="4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Personalized Health Agent</a:t>
            </a:r>
            <a:endParaRPr lang="en-US" sz="28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Neuro Health, an AI-based application designed for personalized health management. We'll delve into its core features, technical realization, and potential applications.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A423E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9170" y="6010513"/>
            <a:ext cx="100013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850017"/>
            <a:ext cx="1765221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altLang="zh-CN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Li Zongze, Cheng Jingxuan, Zhang Zhaoxiang</a:t>
            </a:r>
            <a:endParaRPr lang="en-US" altLang="zh-CN" sz="2350" b="1" dirty="0">
              <a:solidFill>
                <a:srgbClr val="D6E5EF"/>
              </a:solidFill>
              <a:latin typeface="Source Sans Pro Bold" pitchFamily="34" charset="0"/>
              <a:ea typeface="Source Sans Pro Bold" pitchFamily="34" charset="-122"/>
              <a:cs typeface="Source Sans Pro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altLang="zh-CN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Nanyang Technological University, Singapore</a:t>
            </a:r>
            <a:endParaRPr lang="en-US" altLang="zh-CN" sz="2350" b="1" dirty="0">
              <a:solidFill>
                <a:srgbClr val="D6E5EF"/>
              </a:solidFill>
              <a:latin typeface="Source Sans Pro Bold" pitchFamily="34" charset="0"/>
              <a:ea typeface="Source Sans Pro Bold" pitchFamily="34" charset="-122"/>
              <a:cs typeface="Source Sans Pro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0455" y="1604645"/>
            <a:ext cx="5330190" cy="5330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0" y="7677150"/>
            <a:ext cx="219710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812363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Neuro owo</a:t>
            </a:r>
            <a:endParaRPr lang="en-US" sz="4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Comprehensive Solution</a:t>
            </a:r>
            <a:endParaRPr lang="en-US" sz="280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6324124" y="257937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6563439" y="281868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Multimodal Sensing</a:t>
            </a:r>
            <a:endParaRPr lang="en-US" sz="2200" dirty="0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6563439" y="3314224"/>
            <a:ext cx="313598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 Health integrates data from various sources, including wearables and user input.</a:t>
            </a:r>
            <a:endParaRPr lang="en-US" sz="185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10178058" y="257937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444752"/>
          </a:solidFill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10417373" y="2818686"/>
            <a:ext cx="3135987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Personalization</a:t>
            </a:r>
            <a:endParaRPr lang="en-US" sz="2200" dirty="0"/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10417373" y="3666173"/>
            <a:ext cx="3135987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reinforcement learning adapts health plans based on user feedback and progress.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7690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</p:spPr>
      </p:sp>
      <p:sp>
        <p:nvSpPr>
          <p:cNvPr id="11" name="Text 8"/>
          <p:cNvSpPr/>
          <p:nvPr/>
        </p:nvSpPr>
        <p:spPr>
          <a:xfrm>
            <a:off x="6563439" y="5916216"/>
            <a:ext cx="403598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Privacy-Preserving Framework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411754"/>
            <a:ext cx="69899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computing frameworks protect user data while enabling data analysis.</a:t>
            </a:r>
            <a:endParaRPr lang="en-US" sz="18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3300" y="7674610"/>
            <a:ext cx="2197100" cy="552450"/>
          </a:xfrm>
          <a:prstGeom prst="rect">
            <a:avLst/>
          </a:prstGeom>
        </p:spPr>
      </p:pic>
      <p:pic>
        <p:nvPicPr>
          <p:cNvPr id="14" name="图片 13" descr="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85" y="2118360"/>
            <a:ext cx="4279265" cy="4279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449110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Features</a:t>
            </a:r>
            <a:endParaRPr lang="en-US" sz="4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Beyond Basic Pedometer Functions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124" y="321611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17883"/>
            <a:ext cx="2250162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Plans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865370"/>
            <a:ext cx="2250162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customized health plans tailored to individual needs and goals.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259" y="321611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17883"/>
            <a:ext cx="2250162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Reminders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865370"/>
            <a:ext cx="225016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timely reminders for exercise, medication, and other health-related tasks.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395" y="321611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18002"/>
            <a:ext cx="225028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13540"/>
            <a:ext cx="2250281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Stores comprehensive health profiles, including medical history and lifestyle data.</a:t>
            </a:r>
            <a:endParaRPr lang="en-US" sz="18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00" y="7629525"/>
            <a:ext cx="2197100" cy="552450"/>
          </a:xfrm>
          <a:prstGeom prst="rect">
            <a:avLst/>
          </a:prstGeom>
        </p:spPr>
      </p:pic>
      <p:pic>
        <p:nvPicPr>
          <p:cNvPr id="14" name="图片 13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5" y="2118360"/>
            <a:ext cx="4279265" cy="4279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0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90" y="3209449"/>
            <a:ext cx="12439769" cy="5389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Realization Overview: Intelligent Interaction Agent</a:t>
            </a:r>
            <a:endParaRPr lang="en-US" sz="33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41390" y="5813703"/>
            <a:ext cx="13347621" cy="22860"/>
          </a:xfrm>
          <a:prstGeom prst="roundRect">
            <a:avLst>
              <a:gd name="adj" fmla="val 120260"/>
            </a:avLst>
          </a:prstGeom>
          <a:solidFill>
            <a:srgbClr val="5D606B"/>
          </a:solidFill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3920847" y="5172373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5D606B"/>
          </a:solidFill>
        </p:spPr>
      </p:sp>
      <p:sp>
        <p:nvSpPr>
          <p:cNvPr id="6" name="Shape 3"/>
          <p:cNvSpPr/>
          <p:nvPr>
            <p:custDataLst>
              <p:tags r:id="rId4"/>
            </p:custDataLst>
          </p:nvPr>
        </p:nvSpPr>
        <p:spPr>
          <a:xfrm>
            <a:off x="3726180" y="5607546"/>
            <a:ext cx="412313" cy="41231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3885248" y="5684341"/>
            <a:ext cx="94178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2674620" y="4023360"/>
            <a:ext cx="2515672" cy="269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YOLOv11m-Pose-finetune</a:t>
            </a:r>
            <a:endParaRPr lang="en-US" sz="165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824627" y="4402693"/>
            <a:ext cx="6215658" cy="5862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finetune yolo-based-model to detect users’ sports movement and make classification</a:t>
            </a:r>
            <a:endParaRPr lang="en-US" sz="1400" dirty="0"/>
          </a:p>
        </p:txBody>
      </p:sp>
      <p:sp>
        <p:nvSpPr>
          <p:cNvPr id="10" name="Shape 7"/>
          <p:cNvSpPr/>
          <p:nvPr>
            <p:custDataLst>
              <p:tags r:id="rId8"/>
            </p:custDataLst>
          </p:nvPr>
        </p:nvSpPr>
        <p:spPr>
          <a:xfrm>
            <a:off x="7303532" y="5813643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5D606B"/>
          </a:solidFill>
        </p:spPr>
      </p:sp>
      <p:sp>
        <p:nvSpPr>
          <p:cNvPr id="11" name="Shape 8"/>
          <p:cNvSpPr/>
          <p:nvPr>
            <p:custDataLst>
              <p:tags r:id="rId9"/>
            </p:custDataLst>
          </p:nvPr>
        </p:nvSpPr>
        <p:spPr>
          <a:xfrm>
            <a:off x="7108865" y="5607546"/>
            <a:ext cx="412313" cy="41231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7245548" y="5684341"/>
            <a:ext cx="138946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6203275" y="6638449"/>
            <a:ext cx="2223611" cy="269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Visualized Workout Management App</a:t>
            </a:r>
            <a:endParaRPr lang="en-US" sz="165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4207312" y="7017782"/>
            <a:ext cx="6215658" cy="293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the stremlit technology, the app is built to fit public’s favor</a:t>
            </a:r>
            <a:endParaRPr lang="en-US" sz="1400" dirty="0"/>
          </a:p>
        </p:txBody>
      </p:sp>
      <p:sp>
        <p:nvSpPr>
          <p:cNvPr id="15" name="Shape 12"/>
          <p:cNvSpPr/>
          <p:nvPr>
            <p:custDataLst>
              <p:tags r:id="rId13"/>
            </p:custDataLst>
          </p:nvPr>
        </p:nvSpPr>
        <p:spPr>
          <a:xfrm>
            <a:off x="10686336" y="5172373"/>
            <a:ext cx="22860" cy="641390"/>
          </a:xfrm>
          <a:prstGeom prst="roundRect">
            <a:avLst>
              <a:gd name="adj" fmla="val 120260"/>
            </a:avLst>
          </a:prstGeom>
          <a:solidFill>
            <a:srgbClr val="5D606B"/>
          </a:solidFill>
        </p:spPr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10491668" y="5607546"/>
            <a:ext cx="412313" cy="412313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7" name="Text 14"/>
          <p:cNvSpPr/>
          <p:nvPr>
            <p:custDataLst>
              <p:tags r:id="rId15"/>
            </p:custDataLst>
          </p:nvPr>
        </p:nvSpPr>
        <p:spPr>
          <a:xfrm>
            <a:off x="10625733" y="5684341"/>
            <a:ext cx="144066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9484281" y="4220607"/>
            <a:ext cx="2427208" cy="2694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  <a:sym typeface="+mn-ea"/>
              </a:rPr>
              <a:t>Recommendation Engine</a:t>
            </a:r>
            <a:endParaRPr lang="en-US" sz="165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8051800" y="4561840"/>
            <a:ext cx="5380990" cy="53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Deepseek-based AI agent to make suggestions about daily workout</a:t>
            </a:r>
            <a:endParaRPr lang="en-US" sz="14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33300" y="7677150"/>
            <a:ext cx="2197100" cy="5524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8635" y="0"/>
            <a:ext cx="8917305" cy="2291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5453" y="601385"/>
            <a:ext cx="7613094" cy="19295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Body-Pose Estimation</a:t>
            </a:r>
            <a:endParaRPr lang="en-US" sz="32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05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Repetitions Counting, and Posture correctness </a:t>
            </a: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  <a:sym typeface="+mn-ea"/>
              </a:rPr>
              <a:t>evaluating</a:t>
            </a:r>
            <a:endParaRPr lang="en-US" sz="28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5453" y="2858929"/>
            <a:ext cx="1093589" cy="159008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2187059" y="3077647"/>
            <a:ext cx="3288863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Datasets</a:t>
            </a:r>
            <a:endParaRPr lang="en-US" sz="2000" dirty="0"/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2187059" y="3530441"/>
            <a:ext cx="6191488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HSiPu2 is a dataset that includes key points of motion postures and whether the actions meet the standards. It contains 5,030 images along with labels.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labels like </a:t>
            </a:r>
            <a:r>
              <a:rPr lang="en-US" altLang="zh-CN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&lt;class-index&gt;... &lt;px1&gt; &lt;py1&gt; &lt;p1-visibility&gt;...</a:t>
            </a:r>
            <a:endParaRPr lang="en-US" altLang="zh-CN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5453" y="4449008"/>
            <a:ext cx="1093589" cy="159008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7"/>
            </p:custDataLst>
          </p:nvPr>
        </p:nvSpPr>
        <p:spPr>
          <a:xfrm>
            <a:off x="2187059" y="5083016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Approach</a:t>
            </a:r>
            <a:endParaRPr lang="en-US" sz="2000" dirty="0"/>
          </a:p>
        </p:txBody>
      </p:sp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2187575" y="5535930"/>
            <a:ext cx="6191250" cy="827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Finetuning based on the yolo11m-pose and use a simple classifier to make classification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5453" y="6039088"/>
            <a:ext cx="1093589" cy="159008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1"/>
            </p:custDataLst>
          </p:nvPr>
        </p:nvSpPr>
        <p:spPr>
          <a:xfrm>
            <a:off x="2187059" y="6389251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Feedback</a:t>
            </a:r>
            <a:endParaRPr lang="en-US" sz="2000" dirty="0"/>
          </a:p>
        </p:txBody>
      </p:sp>
      <p:sp>
        <p:nvSpPr>
          <p:cNvPr id="12" name="Text 6"/>
          <p:cNvSpPr/>
          <p:nvPr>
            <p:custDataLst>
              <p:tags r:id="rId12"/>
            </p:custDataLst>
          </p:nvPr>
        </p:nvSpPr>
        <p:spPr>
          <a:xfrm>
            <a:off x="2187059" y="6929041"/>
            <a:ext cx="6191488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tensorRT to accelerate the inferrence so the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inferrence delay can be reduced to 5ms nearly real time</a:t>
            </a:r>
            <a:endParaRPr lang="en-US" sz="17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7795" y="1777365"/>
            <a:ext cx="5361305" cy="1814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73030" y="3975735"/>
            <a:ext cx="411607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9518" y="304085"/>
            <a:ext cx="5325602" cy="19295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altLang="zh-CN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 NEURO OWO -</a:t>
            </a:r>
            <a:endParaRPr lang="en-US" altLang="zh-CN" sz="405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505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Your Exclusive  </a:t>
            </a:r>
            <a:endParaRPr lang="en-US" sz="28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505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Health Assistant</a:t>
            </a:r>
            <a:endParaRPr lang="en-US" sz="28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018" y="2429265"/>
            <a:ext cx="1093589" cy="15900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4624" y="2560439"/>
            <a:ext cx="3288863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Healthcare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804624" y="3013233"/>
            <a:ext cx="4053916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Record your  health &amp; sports data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personalized assistance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8" y="4230289"/>
            <a:ext cx="1093589" cy="15900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6873" y="4230290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Exercise Analytics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756873" y="4683085"/>
            <a:ext cx="4053916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get data from smart devices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your training  with the camera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Visualizations  for your sports training data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2" y="6046675"/>
            <a:ext cx="1093589" cy="15900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4624" y="6104599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Health Suggestions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804624" y="6557394"/>
            <a:ext cx="4053916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health analysis </a:t>
            </a:r>
            <a:endParaRPr lang="en-US" sz="1700" dirty="0">
              <a:solidFill>
                <a:srgbClr val="D6E5EF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</a:rPr>
              <a:t>Exclusive suggestions for exercise, diet plan, healthcare, water intake …</a:t>
            </a:r>
            <a:endParaRPr lang="en-US" sz="17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r="3578" b="72392"/>
          <a:stretch>
            <a:fillRect/>
          </a:stretch>
        </p:blipFill>
        <p:spPr>
          <a:xfrm>
            <a:off x="6091055" y="6199"/>
            <a:ext cx="2771619" cy="82234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t="27580" r="3578" b="44812"/>
          <a:stretch>
            <a:fillRect/>
          </a:stretch>
        </p:blipFill>
        <p:spPr>
          <a:xfrm>
            <a:off x="8974918" y="15132"/>
            <a:ext cx="2771619" cy="82234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t="55039" r="3694"/>
          <a:stretch>
            <a:fillRect/>
          </a:stretch>
        </p:blipFill>
        <p:spPr>
          <a:xfrm>
            <a:off x="11858781" y="-10671"/>
            <a:ext cx="2771619" cy="13408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5175" y="601345"/>
            <a:ext cx="10119995" cy="1929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Prompt-engineering</a:t>
            </a:r>
            <a:endParaRPr lang="en-US" sz="405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05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previous week workout data to make suggestion</a:t>
            </a:r>
            <a:endParaRPr lang="en-US" altLang="zh-CN" sz="2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5453" y="2858929"/>
            <a:ext cx="1093589" cy="159008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2187059" y="3077647"/>
            <a:ext cx="3288863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DeepSeek-based workout-trainer  </a:t>
            </a:r>
            <a:endParaRPr lang="en-US" sz="2000" dirty="0"/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2187059" y="3530441"/>
            <a:ext cx="6191488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Using API to get response from deepseek and p</a:t>
            </a:r>
            <a:r>
              <a:rPr lang="en-US" altLang="zh-CN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rovide personalized recommendations.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5453" y="4449008"/>
            <a:ext cx="1093589" cy="159008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7"/>
            </p:custDataLst>
          </p:nvPr>
        </p:nvSpPr>
        <p:spPr>
          <a:xfrm>
            <a:off x="2187059" y="4667726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Formatted Input </a:t>
            </a:r>
            <a:endParaRPr lang="en-US" sz="2000" dirty="0"/>
          </a:p>
        </p:txBody>
      </p:sp>
      <p:sp>
        <p:nvSpPr>
          <p:cNvPr id="9" name="Text 4"/>
          <p:cNvSpPr/>
          <p:nvPr>
            <p:custDataLst>
              <p:tags r:id="rId8"/>
            </p:custDataLst>
          </p:nvPr>
        </p:nvSpPr>
        <p:spPr>
          <a:xfrm>
            <a:off x="2187059" y="5120521"/>
            <a:ext cx="6191488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formatted input to make deepseek can get the information more clearly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5453" y="6039088"/>
            <a:ext cx="1093589" cy="159008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1"/>
            </p:custDataLst>
          </p:nvPr>
        </p:nvSpPr>
        <p:spPr>
          <a:xfrm>
            <a:off x="2187059" y="6257806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  <a:sym typeface="+mn-ea"/>
              </a:rPr>
              <a:t>Formatted Output</a:t>
            </a:r>
            <a:endParaRPr lang="en-US" sz="2000" dirty="0"/>
          </a:p>
        </p:txBody>
      </p:sp>
      <p:sp>
        <p:nvSpPr>
          <p:cNvPr id="12" name="Text 6"/>
          <p:cNvSpPr/>
          <p:nvPr>
            <p:custDataLst>
              <p:tags r:id="rId12"/>
            </p:custDataLst>
          </p:nvPr>
        </p:nvSpPr>
        <p:spPr>
          <a:xfrm>
            <a:off x="2187059" y="6710601"/>
            <a:ext cx="6191488" cy="699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Formatted output can make the APP we made easily build suggestion and visualized it to fit humans’ favor</a:t>
            </a:r>
            <a:endParaRPr lang="en-US" sz="17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5615" y="394970"/>
            <a:ext cx="4925695" cy="7341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00255" y="7736840"/>
            <a:ext cx="2430145" cy="492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491" y="573643"/>
            <a:ext cx="7683817" cy="18405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Scenarios</a:t>
            </a:r>
            <a:endParaRPr lang="en-US" sz="385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Users to Take Control of Their Health</a:t>
            </a:r>
            <a:endParaRPr lang="en-US" sz="2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6216491" y="2831425"/>
            <a:ext cx="3685461" cy="688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540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6832163" y="3780473"/>
            <a:ext cx="2454116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Fitness Enthusiasts</a:t>
            </a:r>
            <a:endParaRPr lang="en-US" sz="19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6216491" y="4212312"/>
            <a:ext cx="3685461" cy="667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workouts, real-time monitoring, injury prevention.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0214848" y="2831425"/>
            <a:ext cx="3685461" cy="688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10356175" y="3780473"/>
            <a:ext cx="3402687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Chronic Disease Management</a:t>
            </a:r>
            <a:endParaRPr lang="en-US" sz="19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10214848" y="4212312"/>
            <a:ext cx="3685461" cy="667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Reminders, alerts, and communication with healthcare professionals.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8215670" y="5609868"/>
            <a:ext cx="3685461" cy="688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54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8831342" y="6558915"/>
            <a:ext cx="2454116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Busy Professionals</a:t>
            </a:r>
            <a:endParaRPr lang="en-US" sz="1900" dirty="0"/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8215670" y="6990755"/>
            <a:ext cx="3685461" cy="667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Sedentary reminders, quick nutritional tips, sleep scheduling.</a:t>
            </a:r>
            <a:endParaRPr lang="en-US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0430" y="7658100"/>
            <a:ext cx="2197100" cy="552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10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1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2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3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4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5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6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7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8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19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2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20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21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22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23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4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5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6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7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8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29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3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30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31.xml><?xml version="1.0" encoding="utf-8"?>
<p:tagLst xmlns:p="http://schemas.openxmlformats.org/presentationml/2006/main">
  <p:tag name="KSO_WM_DIAGRAM_VIRTUALLY_FRAME" val="{&quot;height&quot;:402.3593700787402,&quot;left&quot;:60.27188976377953,&quot;top&quot;:225.1125196850394,&quot;width&quot;:599.506220472441}"/>
</p:tagLst>
</file>

<file path=ppt/tags/tag32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3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4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5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6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7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8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39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4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40.xml><?xml version="1.0" encoding="utf-8"?>
<p:tagLst xmlns:p="http://schemas.openxmlformats.org/presentationml/2006/main">
  <p:tag name="KSO_WM_DIAGRAM_VIRTUALLY_FRAME" val="{&quot;height&quot;:375.6093700787402,&quot;left&quot;:60.27188976377953,&quot;top&quot;:225.1125196850394,&quot;width&quot;:599.4562204724409}"/>
</p:tagLst>
</file>

<file path=ppt/tags/tag41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2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3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4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5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6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7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8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49.xml><?xml version="1.0" encoding="utf-8"?>
<p:tagLst xmlns:p="http://schemas.openxmlformats.org/presentationml/2006/main">
  <p:tag name="KSO_WM_DIAGRAM_VIRTUALLY_FRAME" val="{&quot;height&quot;:380.0625196850394,&quot;left&quot;:489.48748031496064,&quot;top&quot;:222.9468503937008,&quot;width&quot;:605.0250393700787}"/>
</p:tagLst>
</file>

<file path=ppt/tags/tag5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6.xml><?xml version="1.0" encoding="utf-8"?>
<p:tagLst xmlns:p="http://schemas.openxmlformats.org/presentationml/2006/main">
  <p:tag name="KSO_WM_DIAGRAM_VIRTUALLY_FRAME" val="{&quot;height&quot;:225.05622047244097,&quot;left&quot;:497.9625196850394,&quot;top&quot;:203.1,&quot;width&quot;:588.0749606299212}"/>
</p:tagLst>
</file>

<file path=ppt/tags/tag7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8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ags/tag9.xml><?xml version="1.0" encoding="utf-8"?>
<p:tagLst xmlns:p="http://schemas.openxmlformats.org/presentationml/2006/main">
  <p:tag name="KSO_WM_DIAGRAM_VIRTUALLY_FRAME" val="{&quot;height&quot;:258.8625196850393,&quot;left&quot;:50.50314960629921,&quot;top&quot;:316.8,&quot;width&quot;:1050.99377952755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3010</Words>
  <Application>WPS 演示</Application>
  <PresentationFormat>On-screen Show (16:9)</PresentationFormat>
  <Paragraphs>132</Paragraphs>
  <Slides>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宋体</vt:lpstr>
      <vt:lpstr>Wingdings</vt:lpstr>
      <vt:lpstr>Lora</vt:lpstr>
      <vt:lpstr>Lora</vt:lpstr>
      <vt:lpstr>Lora</vt:lpstr>
      <vt:lpstr>Source Sans Pro</vt:lpstr>
      <vt:lpstr>Source Sans Pro</vt:lpstr>
      <vt:lpstr>Source Sans Pro</vt:lpstr>
      <vt:lpstr>Source Sans Pro Bold</vt:lpstr>
      <vt:lpstr>Source Sans Pro Bold</vt:lpstr>
      <vt:lpstr>Source Sans Pro Bold</vt:lpstr>
      <vt:lpstr>Calibri</vt:lpstr>
      <vt:lpstr>Segoe Print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freshman2233</cp:lastModifiedBy>
  <cp:revision>5</cp:revision>
  <dcterms:created xsi:type="dcterms:W3CDTF">2025-03-01T12:06:00Z</dcterms:created>
  <dcterms:modified xsi:type="dcterms:W3CDTF">2025-03-01T18:38:24Z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4BA7586AF63C4325949A02E51528C0E2_12</vt:lpwstr>
  </property>
  <property fmtid="{D5CDD505-2E9C-101B-9397-08002B2CF9AE}" pid="3" name="KSOProductBuildVer">
    <vt:lpwstr>2052-12.1.0.20305</vt:lpwstr>
  </property>
</Properties>
</file>